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3009900" cy="3009900"/>
  <p:notesSz cx="6858000" cy="9144000"/>
  <p:embeddedFontLst>
    <p:embeddedFont>
      <p:font typeface="Rockstone" charset="1" panose="00000000000000000000"/>
      <p:regular r:id="rId17"/>
    </p:embeddedFont>
    <p:embeddedFont>
      <p:font typeface="Lovelo" charset="1" panose="02000000000000000000"/>
      <p:regular r:id="rId18"/>
    </p:embeddedFont>
    <p:embeddedFont>
      <p:font typeface="Poppins" charset="1" panose="000005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610" y="519854"/>
            <a:ext cx="3048450" cy="1644995"/>
          </a:xfrm>
          <a:custGeom>
            <a:avLst/>
            <a:gdLst/>
            <a:ahLst/>
            <a:cxnLst/>
            <a:rect r="r" b="b" t="t" l="l"/>
            <a:pathLst>
              <a:path h="1644995" w="3048450">
                <a:moveTo>
                  <a:pt x="0" y="0"/>
                </a:moveTo>
                <a:lnTo>
                  <a:pt x="3048449" y="0"/>
                </a:lnTo>
                <a:lnTo>
                  <a:pt x="3048449" y="1644995"/>
                </a:lnTo>
                <a:lnTo>
                  <a:pt x="0" y="1644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233" t="-116666" r="-2325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3996" y="747814"/>
            <a:ext cx="1565785" cy="1417036"/>
          </a:xfrm>
          <a:custGeom>
            <a:avLst/>
            <a:gdLst/>
            <a:ahLst/>
            <a:cxnLst/>
            <a:rect r="r" b="b" t="t" l="l"/>
            <a:pathLst>
              <a:path h="1417036" w="1565785">
                <a:moveTo>
                  <a:pt x="0" y="0"/>
                </a:moveTo>
                <a:lnTo>
                  <a:pt x="1565785" y="0"/>
                </a:lnTo>
                <a:lnTo>
                  <a:pt x="1565785" y="1417035"/>
                </a:lnTo>
                <a:lnTo>
                  <a:pt x="0" y="1417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5060">
            <a:off x="2246793" y="811681"/>
            <a:ext cx="508401" cy="553361"/>
          </a:xfrm>
          <a:custGeom>
            <a:avLst/>
            <a:gdLst/>
            <a:ahLst/>
            <a:cxnLst/>
            <a:rect r="r" b="b" t="t" l="l"/>
            <a:pathLst>
              <a:path h="553361" w="508401">
                <a:moveTo>
                  <a:pt x="0" y="0"/>
                </a:moveTo>
                <a:lnTo>
                  <a:pt x="508401" y="0"/>
                </a:lnTo>
                <a:lnTo>
                  <a:pt x="508401" y="553362"/>
                </a:lnTo>
                <a:lnTo>
                  <a:pt x="0" y="553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610" y="73129"/>
            <a:ext cx="2846681" cy="58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5"/>
              </a:lnSpc>
            </a:pPr>
            <a:r>
              <a:rPr lang="en-US" sz="2182" spc="233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Effet d’influence continue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41" y="2164849"/>
            <a:ext cx="2846681" cy="74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920" spc="119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je sais que c’est faux </a:t>
            </a:r>
          </a:p>
          <a:p>
            <a:pPr algn="ctr">
              <a:lnSpc>
                <a:spcPts val="1844"/>
              </a:lnSpc>
            </a:pPr>
            <a:r>
              <a:rPr lang="en-US" sz="1920" spc="119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mais je raisonne comme si c’était vrai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262" y="641513"/>
            <a:ext cx="3009900" cy="23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9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Martelez des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95903"/>
            <a:ext cx="3104162" cy="41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2770" spc="-36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Face au mensonge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0931" y="2491834"/>
            <a:ext cx="2405076" cy="29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"/>
              </a:lnSpc>
            </a:pPr>
            <a:r>
              <a:rPr lang="en-US" b="true" sz="1200" spc="-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Ceci est l’unité européenne pour faire avancer la paix.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262" y="1774488"/>
            <a:ext cx="300990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2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Expliquez pour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7069" y="1307906"/>
            <a:ext cx="1693284" cy="29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"/>
              </a:lnSpc>
            </a:pPr>
            <a:r>
              <a:rPr lang="en-US" b="true" sz="1200" spc="-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Ceci est un mouchoir pour se moucher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62" y="1307906"/>
            <a:ext cx="1096570" cy="15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1182" spc="-1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 exemple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2" y="2317413"/>
            <a:ext cx="1693284" cy="15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1182" spc="-1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 exemple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5555" y="800647"/>
            <a:ext cx="1160451" cy="37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6"/>
              </a:lnSpc>
            </a:pPr>
            <a:r>
              <a:rPr lang="en-US" sz="2430" spc="-31">
                <a:solidFill>
                  <a:srgbClr val="0FFF20"/>
                </a:solidFill>
                <a:latin typeface="Rockstone"/>
                <a:ea typeface="Rockstone"/>
                <a:cs typeface="Rockstone"/>
                <a:sym typeface="Rockstone"/>
              </a:rPr>
              <a:t>Simples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2440" y="1689146"/>
            <a:ext cx="1160451" cy="37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6"/>
              </a:lnSpc>
            </a:pPr>
            <a:r>
              <a:rPr lang="en-US" sz="2430" spc="-31">
                <a:solidFill>
                  <a:srgbClr val="0FFF20"/>
                </a:solidFill>
                <a:latin typeface="Rockstone"/>
                <a:ea typeface="Rockstone"/>
                <a:cs typeface="Rockstone"/>
                <a:sym typeface="Rockstone"/>
              </a:rPr>
              <a:t>Asseoir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7547" y="2031663"/>
            <a:ext cx="14106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2"/>
              </a:lnSpc>
            </a:pPr>
            <a:r>
              <a:rPr lang="en-US" sz="1726" spc="-22">
                <a:solidFill>
                  <a:srgbClr val="0FFF20"/>
                </a:solidFill>
                <a:latin typeface="Lovelo"/>
                <a:ea typeface="Lovelo"/>
                <a:cs typeface="Lovelo"/>
                <a:sym typeface="Lovelo"/>
              </a:rPr>
              <a:t>Le démenti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9212" y="625849"/>
            <a:ext cx="141068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2"/>
              </a:lnSpc>
            </a:pPr>
            <a:r>
              <a:rPr lang="en-US" sz="1726" spc="-22">
                <a:solidFill>
                  <a:srgbClr val="0FFF20"/>
                </a:solidFill>
                <a:latin typeface="Lovelo"/>
                <a:ea typeface="Lovelo"/>
                <a:cs typeface="Lovelo"/>
                <a:sym typeface="Lovelo"/>
              </a:rPr>
              <a:t>démentis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2600" y="2029341"/>
            <a:ext cx="1203960" cy="120396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02600" y="2029341"/>
            <a:ext cx="1067010" cy="1203960"/>
          </a:xfrm>
          <a:custGeom>
            <a:avLst/>
            <a:gdLst/>
            <a:ahLst/>
            <a:cxnLst/>
            <a:rect r="r" b="b" t="t" l="l"/>
            <a:pathLst>
              <a:path h="1203960" w="1067010">
                <a:moveTo>
                  <a:pt x="0" y="0"/>
                </a:moveTo>
                <a:lnTo>
                  <a:pt x="1067010" y="0"/>
                </a:lnTo>
                <a:lnTo>
                  <a:pt x="1067010" y="1203960"/>
                </a:lnTo>
                <a:lnTo>
                  <a:pt x="0" y="1203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7210" y="2502855"/>
            <a:ext cx="507211" cy="412109"/>
          </a:xfrm>
          <a:custGeom>
            <a:avLst/>
            <a:gdLst/>
            <a:ahLst/>
            <a:cxnLst/>
            <a:rect r="r" b="b" t="t" l="l"/>
            <a:pathLst>
              <a:path h="412109" w="507211">
                <a:moveTo>
                  <a:pt x="0" y="0"/>
                </a:moveTo>
                <a:lnTo>
                  <a:pt x="507211" y="0"/>
                </a:lnTo>
                <a:lnTo>
                  <a:pt x="507211" y="412110"/>
                </a:lnTo>
                <a:lnTo>
                  <a:pt x="0" y="41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3607" y="1281233"/>
            <a:ext cx="1203960" cy="472828"/>
          </a:xfrm>
          <a:custGeom>
            <a:avLst/>
            <a:gdLst/>
            <a:ahLst/>
            <a:cxnLst/>
            <a:rect r="r" b="b" t="t" l="l"/>
            <a:pathLst>
              <a:path h="472828" w="1203960">
                <a:moveTo>
                  <a:pt x="0" y="0"/>
                </a:moveTo>
                <a:lnTo>
                  <a:pt x="1203960" y="0"/>
                </a:lnTo>
                <a:lnTo>
                  <a:pt x="1203960" y="472828"/>
                </a:lnTo>
                <a:lnTo>
                  <a:pt x="0" y="472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6435" y="422071"/>
            <a:ext cx="908761" cy="856507"/>
          </a:xfrm>
          <a:custGeom>
            <a:avLst/>
            <a:gdLst/>
            <a:ahLst/>
            <a:cxnLst/>
            <a:rect r="r" b="b" t="t" l="l"/>
            <a:pathLst>
              <a:path h="856507" w="908761">
                <a:moveTo>
                  <a:pt x="0" y="0"/>
                </a:moveTo>
                <a:lnTo>
                  <a:pt x="908761" y="0"/>
                </a:lnTo>
                <a:lnTo>
                  <a:pt x="908761" y="856508"/>
                </a:lnTo>
                <a:lnTo>
                  <a:pt x="0" y="856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968" y="11444"/>
            <a:ext cx="2708910" cy="41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1"/>
              </a:lnSpc>
            </a:pPr>
            <a:r>
              <a:rPr lang="en-US" sz="2098" spc="27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vous pouvez agir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6438" y="2572307"/>
            <a:ext cx="1565293" cy="28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84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Suivez-moi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5300" y="1367178"/>
            <a:ext cx="2014600" cy="66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5"/>
              </a:lnSpc>
            </a:pPr>
            <a:r>
              <a:rPr lang="en-US" sz="150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Dénoncez leurs comptes comme de la désinformation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495" y="628967"/>
            <a:ext cx="1830320" cy="44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5"/>
              </a:lnSpc>
            </a:pPr>
            <a:r>
              <a:rPr lang="en-US" sz="150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Identifiez </a:t>
            </a:r>
          </a:p>
          <a:p>
            <a:pPr algn="l">
              <a:lnSpc>
                <a:spcPts val="1775"/>
              </a:lnSpc>
            </a:pPr>
            <a:r>
              <a:rPr lang="en-US" sz="150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les menteurs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921" y="169362"/>
            <a:ext cx="2652057" cy="1768038"/>
          </a:xfrm>
          <a:custGeom>
            <a:avLst/>
            <a:gdLst/>
            <a:ahLst/>
            <a:cxnLst/>
            <a:rect r="r" b="b" t="t" l="l"/>
            <a:pathLst>
              <a:path h="1768038" w="2652057">
                <a:moveTo>
                  <a:pt x="0" y="0"/>
                </a:moveTo>
                <a:lnTo>
                  <a:pt x="2652058" y="0"/>
                </a:lnTo>
                <a:lnTo>
                  <a:pt x="2652058" y="1768038"/>
                </a:lnTo>
                <a:lnTo>
                  <a:pt x="0" y="176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91034">
            <a:off x="1533132" y="1400920"/>
            <a:ext cx="285845" cy="311124"/>
          </a:xfrm>
          <a:custGeom>
            <a:avLst/>
            <a:gdLst/>
            <a:ahLst/>
            <a:cxnLst/>
            <a:rect r="r" b="b" t="t" l="l"/>
            <a:pathLst>
              <a:path h="311124" w="285845">
                <a:moveTo>
                  <a:pt x="0" y="0"/>
                </a:moveTo>
                <a:lnTo>
                  <a:pt x="285845" y="0"/>
                </a:lnTo>
                <a:lnTo>
                  <a:pt x="285845" y="311123"/>
                </a:lnTo>
                <a:lnTo>
                  <a:pt x="0" y="311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9584" y="2056724"/>
            <a:ext cx="2570733" cy="859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7"/>
              </a:lnSpc>
            </a:pPr>
            <a:r>
              <a:rPr lang="en-US" sz="1446" spc="36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Pourquoi une fausse nouvelle caricaturale, </a:t>
            </a:r>
          </a:p>
          <a:p>
            <a:pPr algn="ctr">
              <a:lnSpc>
                <a:spcPts val="1677"/>
              </a:lnSpc>
            </a:pPr>
            <a:r>
              <a:rPr lang="en-US" sz="1446" spc="36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est tout de même payante.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0795" y="1051116"/>
            <a:ext cx="1528310" cy="1342134"/>
          </a:xfrm>
          <a:custGeom>
            <a:avLst/>
            <a:gdLst/>
            <a:ahLst/>
            <a:cxnLst/>
            <a:rect r="r" b="b" t="t" l="l"/>
            <a:pathLst>
              <a:path h="1342134" w="1528310">
                <a:moveTo>
                  <a:pt x="0" y="0"/>
                </a:moveTo>
                <a:lnTo>
                  <a:pt x="1528310" y="0"/>
                </a:lnTo>
                <a:lnTo>
                  <a:pt x="1528310" y="1342134"/>
                </a:lnTo>
                <a:lnTo>
                  <a:pt x="0" y="1342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3072" y="1051116"/>
            <a:ext cx="1243757" cy="1125600"/>
          </a:xfrm>
          <a:custGeom>
            <a:avLst/>
            <a:gdLst/>
            <a:ahLst/>
            <a:cxnLst/>
            <a:rect r="r" b="b" t="t" l="l"/>
            <a:pathLst>
              <a:path h="1125600" w="1243757">
                <a:moveTo>
                  <a:pt x="0" y="0"/>
                </a:moveTo>
                <a:lnTo>
                  <a:pt x="1243756" y="0"/>
                </a:lnTo>
                <a:lnTo>
                  <a:pt x="1243756" y="1125600"/>
                </a:lnTo>
                <a:lnTo>
                  <a:pt x="0" y="1125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75980"/>
            <a:ext cx="3009900" cy="83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401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Dans une expérience </a:t>
            </a:r>
          </a:p>
          <a:p>
            <a:pPr algn="ctr">
              <a:lnSpc>
                <a:spcPts val="1625"/>
              </a:lnSpc>
            </a:pPr>
            <a:r>
              <a:rPr lang="en-US" sz="1401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conduite en 1994, </a:t>
            </a:r>
          </a:p>
          <a:p>
            <a:pPr algn="ctr">
              <a:lnSpc>
                <a:spcPts val="1625"/>
              </a:lnSpc>
            </a:pPr>
            <a:r>
              <a:rPr lang="en-US" sz="1401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Hollynn Johnson et </a:t>
            </a:r>
          </a:p>
          <a:p>
            <a:pPr algn="ctr">
              <a:lnSpc>
                <a:spcPts val="1625"/>
              </a:lnSpc>
            </a:pPr>
            <a:r>
              <a:rPr lang="en-US" sz="1401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Colleen Seifert démontrent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328" y="2318466"/>
            <a:ext cx="2779243" cy="61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5"/>
              </a:lnSpc>
            </a:pPr>
            <a:r>
              <a:rPr lang="en-US" sz="2073" spc="5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L’effet d’influence continue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7636"/>
            <a:ext cx="2934799" cy="792396"/>
          </a:xfrm>
          <a:custGeom>
            <a:avLst/>
            <a:gdLst/>
            <a:ahLst/>
            <a:cxnLst/>
            <a:rect r="r" b="b" t="t" l="l"/>
            <a:pathLst>
              <a:path h="792396" w="2934799">
                <a:moveTo>
                  <a:pt x="0" y="0"/>
                </a:moveTo>
                <a:lnTo>
                  <a:pt x="2934799" y="0"/>
                </a:lnTo>
                <a:lnTo>
                  <a:pt x="2934799" y="792395"/>
                </a:lnTo>
                <a:lnTo>
                  <a:pt x="0" y="792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39648">
            <a:off x="885668" y="971821"/>
            <a:ext cx="1163462" cy="362127"/>
          </a:xfrm>
          <a:custGeom>
            <a:avLst/>
            <a:gdLst/>
            <a:ahLst/>
            <a:cxnLst/>
            <a:rect r="r" b="b" t="t" l="l"/>
            <a:pathLst>
              <a:path h="362127" w="1163462">
                <a:moveTo>
                  <a:pt x="0" y="362127"/>
                </a:moveTo>
                <a:lnTo>
                  <a:pt x="1163462" y="362127"/>
                </a:lnTo>
                <a:lnTo>
                  <a:pt x="1163462" y="0"/>
                </a:lnTo>
                <a:lnTo>
                  <a:pt x="0" y="0"/>
                </a:lnTo>
                <a:lnTo>
                  <a:pt x="0" y="36212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1756" y="878410"/>
            <a:ext cx="610404" cy="536046"/>
          </a:xfrm>
          <a:custGeom>
            <a:avLst/>
            <a:gdLst/>
            <a:ahLst/>
            <a:cxnLst/>
            <a:rect r="r" b="b" t="t" l="l"/>
            <a:pathLst>
              <a:path h="536046" w="610404">
                <a:moveTo>
                  <a:pt x="0" y="0"/>
                </a:moveTo>
                <a:lnTo>
                  <a:pt x="610404" y="0"/>
                </a:lnTo>
                <a:lnTo>
                  <a:pt x="610404" y="536045"/>
                </a:lnTo>
                <a:lnTo>
                  <a:pt x="0" y="5360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17563">
            <a:off x="1363660" y="1553293"/>
            <a:ext cx="697182" cy="704224"/>
          </a:xfrm>
          <a:custGeom>
            <a:avLst/>
            <a:gdLst/>
            <a:ahLst/>
            <a:cxnLst/>
            <a:rect r="r" b="b" t="t" l="l"/>
            <a:pathLst>
              <a:path h="704224" w="697182">
                <a:moveTo>
                  <a:pt x="0" y="0"/>
                </a:moveTo>
                <a:lnTo>
                  <a:pt x="697182" y="0"/>
                </a:lnTo>
                <a:lnTo>
                  <a:pt x="697182" y="704224"/>
                </a:lnTo>
                <a:lnTo>
                  <a:pt x="0" y="70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5456" y="2212952"/>
            <a:ext cx="1017048" cy="183402"/>
            <a:chOff x="0" y="0"/>
            <a:chExt cx="915486" cy="1650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5486" cy="165088"/>
            </a:xfrm>
            <a:custGeom>
              <a:avLst/>
              <a:gdLst/>
              <a:ahLst/>
              <a:cxnLst/>
              <a:rect r="r" b="b" t="t" l="l"/>
              <a:pathLst>
                <a:path h="165088" w="915486">
                  <a:moveTo>
                    <a:pt x="0" y="0"/>
                  </a:moveTo>
                  <a:lnTo>
                    <a:pt x="915486" y="0"/>
                  </a:lnTo>
                  <a:lnTo>
                    <a:pt x="915486" y="165088"/>
                  </a:lnTo>
                  <a:lnTo>
                    <a:pt x="0" y="16508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915486" cy="174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7425" y="58932"/>
            <a:ext cx="2735050" cy="83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3"/>
              </a:lnSpc>
            </a:pPr>
            <a:r>
              <a:rPr lang="en-US" sz="1399" spc="3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L’effet d’influence continue est une tendance à tenir pour tangibles </a:t>
            </a:r>
          </a:p>
          <a:p>
            <a:pPr algn="ctr">
              <a:lnSpc>
                <a:spcPts val="1623"/>
              </a:lnSpc>
            </a:pPr>
            <a:r>
              <a:rPr lang="en-US" sz="1399" spc="3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des informations fausses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029" y="2363627"/>
            <a:ext cx="2603841" cy="50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7"/>
              </a:lnSpc>
            </a:pPr>
            <a:r>
              <a:rPr lang="en-US" sz="1704" spc="4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alors qu’elles ont été démenties.</a:t>
            </a:r>
            <a:r>
              <a:rPr lang="en-US" sz="1704" spc="4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400" y="99745"/>
            <a:ext cx="2821100" cy="97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"/>
              </a:lnSpc>
            </a:pPr>
            <a:r>
              <a:rPr lang="en-US" sz="1120" spc="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Dans l’expérience, Johnson &amp; Seifert proposent un récit détaillant </a:t>
            </a:r>
          </a:p>
          <a:p>
            <a:pPr algn="ctr">
              <a:lnSpc>
                <a:spcPts val="1299"/>
              </a:lnSpc>
            </a:pPr>
            <a:r>
              <a:rPr lang="en-US" sz="1120" spc="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 incendie. </a:t>
            </a:r>
          </a:p>
          <a:p>
            <a:pPr algn="ctr">
              <a:lnSpc>
                <a:spcPts val="1299"/>
              </a:lnSpc>
            </a:pPr>
          </a:p>
          <a:p>
            <a:pPr algn="ctr">
              <a:lnSpc>
                <a:spcPts val="1299"/>
              </a:lnSpc>
            </a:pPr>
            <a:r>
              <a:rPr lang="en-US" sz="1120" spc="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15 phrases sont présentées </a:t>
            </a:r>
          </a:p>
          <a:p>
            <a:pPr algn="ctr">
              <a:lnSpc>
                <a:spcPts val="1299"/>
              </a:lnSpc>
            </a:pPr>
            <a:r>
              <a:rPr lang="en-US" sz="1120" spc="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une à une.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157" y="1288149"/>
            <a:ext cx="2945586" cy="56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5"/>
              </a:lnSpc>
            </a:pPr>
            <a:r>
              <a:rPr lang="en-US" sz="1272" i="true" spc="31">
                <a:solidFill>
                  <a:srgbClr val="0FFF2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« Des bidons de peinture et des bouteilles de gaz étaient présents dans le cagibi avant l’incendie. »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783" y="1910851"/>
            <a:ext cx="2656333" cy="20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"/>
              </a:lnSpc>
            </a:pPr>
            <a:r>
              <a:rPr lang="en-US" b="true" sz="1350" spc="3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Elle est ensuite démentie.</a:t>
            </a:r>
            <a:r>
              <a:rPr lang="en-US" b="true" sz="1350" spc="3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157" y="2381129"/>
            <a:ext cx="2945586" cy="56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5"/>
              </a:lnSpc>
            </a:pPr>
            <a:r>
              <a:rPr lang="en-US" sz="1272" i="true" spc="31">
                <a:solidFill>
                  <a:srgbClr val="11F02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« Le cagibi censé renfermer </a:t>
            </a:r>
          </a:p>
          <a:p>
            <a:pPr algn="ctr">
              <a:lnSpc>
                <a:spcPts val="1475"/>
              </a:lnSpc>
            </a:pPr>
            <a:r>
              <a:rPr lang="en-US" sz="1272" i="true" spc="31">
                <a:solidFill>
                  <a:srgbClr val="11F02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des contenus inflammables </a:t>
            </a:r>
          </a:p>
          <a:p>
            <a:pPr algn="ctr">
              <a:lnSpc>
                <a:spcPts val="1475"/>
              </a:lnSpc>
            </a:pPr>
            <a:r>
              <a:rPr lang="en-US" sz="1272" i="true" spc="31">
                <a:solidFill>
                  <a:srgbClr val="11F02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avait été vidé avant l’incendie. »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400" y="1110626"/>
            <a:ext cx="3009900" cy="17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"/>
              </a:lnSpc>
            </a:pPr>
            <a:r>
              <a:rPr lang="en-US" sz="1195" spc="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L’une des phrases stipule :</a:t>
            </a:r>
            <a:r>
              <a:rPr lang="en-US" sz="1195" spc="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150270"/>
            <a:ext cx="3009900" cy="17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"/>
              </a:lnSpc>
            </a:pPr>
            <a:r>
              <a:rPr lang="en-US" sz="1195" spc="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 remplacée par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88" y="572989"/>
            <a:ext cx="816660" cy="730911"/>
          </a:xfrm>
          <a:custGeom>
            <a:avLst/>
            <a:gdLst/>
            <a:ahLst/>
            <a:cxnLst/>
            <a:rect r="r" b="b" t="t" l="l"/>
            <a:pathLst>
              <a:path h="730911" w="816660">
                <a:moveTo>
                  <a:pt x="0" y="0"/>
                </a:moveTo>
                <a:lnTo>
                  <a:pt x="816660" y="0"/>
                </a:lnTo>
                <a:lnTo>
                  <a:pt x="816660" y="730910"/>
                </a:lnTo>
                <a:lnTo>
                  <a:pt x="0" y="730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354" y="2558387"/>
            <a:ext cx="446870" cy="394363"/>
          </a:xfrm>
          <a:custGeom>
            <a:avLst/>
            <a:gdLst/>
            <a:ahLst/>
            <a:cxnLst/>
            <a:rect r="r" b="b" t="t" l="l"/>
            <a:pathLst>
              <a:path h="394363" w="446870">
                <a:moveTo>
                  <a:pt x="0" y="0"/>
                </a:moveTo>
                <a:lnTo>
                  <a:pt x="446870" y="0"/>
                </a:lnTo>
                <a:lnTo>
                  <a:pt x="446870" y="394363"/>
                </a:lnTo>
                <a:lnTo>
                  <a:pt x="0" y="39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6610" y="563464"/>
            <a:ext cx="2293290" cy="853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436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L’une des questions </a:t>
            </a:r>
          </a:p>
          <a:p>
            <a:pPr algn="ctr">
              <a:lnSpc>
                <a:spcPts val="1666"/>
              </a:lnSpc>
            </a:pPr>
            <a:r>
              <a:rPr lang="en-US" sz="1436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interroge sur le lieu </a:t>
            </a:r>
          </a:p>
          <a:p>
            <a:pPr algn="ctr">
              <a:lnSpc>
                <a:spcPts val="1666"/>
              </a:lnSpc>
            </a:pPr>
            <a:r>
              <a:rPr lang="en-US" sz="1436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des explosions </a:t>
            </a:r>
          </a:p>
          <a:p>
            <a:pPr algn="ctr">
              <a:lnSpc>
                <a:spcPts val="1666"/>
              </a:lnSpc>
            </a:pPr>
            <a:r>
              <a:rPr lang="en-US" sz="1436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lors de l’incendie.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318" y="78267"/>
            <a:ext cx="1828203" cy="43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6"/>
              </a:lnSpc>
            </a:pPr>
            <a:r>
              <a:rPr lang="en-US" sz="1436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Le texte est suivi </a:t>
            </a:r>
          </a:p>
          <a:p>
            <a:pPr algn="l">
              <a:lnSpc>
                <a:spcPts val="1666"/>
              </a:lnSpc>
            </a:pPr>
            <a:r>
              <a:rPr lang="en-US" sz="1436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de 14 questions.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318" y="1495425"/>
            <a:ext cx="2727263" cy="106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436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La majorité du groupe </a:t>
            </a:r>
          </a:p>
          <a:p>
            <a:pPr algn="ctr">
              <a:lnSpc>
                <a:spcPts val="1666"/>
              </a:lnSpc>
            </a:pPr>
            <a:r>
              <a:rPr lang="en-US" sz="1436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exposé à l’information démentie estime probable </a:t>
            </a:r>
          </a:p>
          <a:p>
            <a:pPr algn="ctr">
              <a:lnSpc>
                <a:spcPts val="1666"/>
              </a:lnSpc>
            </a:pPr>
            <a:r>
              <a:rPr lang="en-US" sz="1436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que le cagibi</a:t>
            </a:r>
          </a:p>
          <a:p>
            <a:pPr algn="ctr">
              <a:lnSpc>
                <a:spcPts val="1666"/>
              </a:lnSpc>
            </a:pPr>
            <a:r>
              <a:rPr lang="en-US" sz="1436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soit le lieu de l’incendie.</a:t>
            </a:r>
            <a:r>
              <a:rPr lang="en-US" sz="1436" spc="3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3795" y="2558387"/>
            <a:ext cx="446870" cy="394363"/>
          </a:xfrm>
          <a:custGeom>
            <a:avLst/>
            <a:gdLst/>
            <a:ahLst/>
            <a:cxnLst/>
            <a:rect r="r" b="b" t="t" l="l"/>
            <a:pathLst>
              <a:path h="394363" w="446870">
                <a:moveTo>
                  <a:pt x="0" y="0"/>
                </a:moveTo>
                <a:lnTo>
                  <a:pt x="446870" y="0"/>
                </a:lnTo>
                <a:lnTo>
                  <a:pt x="446870" y="394363"/>
                </a:lnTo>
                <a:lnTo>
                  <a:pt x="0" y="39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9235" y="2558387"/>
            <a:ext cx="446870" cy="394363"/>
          </a:xfrm>
          <a:custGeom>
            <a:avLst/>
            <a:gdLst/>
            <a:ahLst/>
            <a:cxnLst/>
            <a:rect r="r" b="b" t="t" l="l"/>
            <a:pathLst>
              <a:path h="394363" w="446870">
                <a:moveTo>
                  <a:pt x="0" y="0"/>
                </a:moveTo>
                <a:lnTo>
                  <a:pt x="446870" y="0"/>
                </a:lnTo>
                <a:lnTo>
                  <a:pt x="446870" y="394363"/>
                </a:lnTo>
                <a:lnTo>
                  <a:pt x="0" y="39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44676" y="2558387"/>
            <a:ext cx="446870" cy="394363"/>
          </a:xfrm>
          <a:custGeom>
            <a:avLst/>
            <a:gdLst/>
            <a:ahLst/>
            <a:cxnLst/>
            <a:rect r="r" b="b" t="t" l="l"/>
            <a:pathLst>
              <a:path h="394363" w="446870">
                <a:moveTo>
                  <a:pt x="0" y="0"/>
                </a:moveTo>
                <a:lnTo>
                  <a:pt x="446870" y="0"/>
                </a:lnTo>
                <a:lnTo>
                  <a:pt x="446870" y="394363"/>
                </a:lnTo>
                <a:lnTo>
                  <a:pt x="0" y="39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3729" y="502598"/>
            <a:ext cx="986791" cy="658683"/>
          </a:xfrm>
          <a:custGeom>
            <a:avLst/>
            <a:gdLst/>
            <a:ahLst/>
            <a:cxnLst/>
            <a:rect r="r" b="b" t="t" l="l"/>
            <a:pathLst>
              <a:path h="658683" w="986791">
                <a:moveTo>
                  <a:pt x="0" y="0"/>
                </a:moveTo>
                <a:lnTo>
                  <a:pt x="986791" y="0"/>
                </a:lnTo>
                <a:lnTo>
                  <a:pt x="986791" y="658682"/>
                </a:lnTo>
                <a:lnTo>
                  <a:pt x="0" y="65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13934"/>
            <a:ext cx="3009900" cy="450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9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Même si nous savons </a:t>
            </a:r>
          </a:p>
          <a:p>
            <a:pPr algn="ctr">
              <a:lnSpc>
                <a:spcPts val="1709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une information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403059"/>
            <a:ext cx="3009900" cy="66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9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une partie du groupe continue à penser</a:t>
            </a:r>
          </a:p>
          <a:p>
            <a:pPr algn="ctr">
              <a:lnSpc>
                <a:spcPts val="1709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à penser comme si c’était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1838" y="2064628"/>
            <a:ext cx="1449106" cy="47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3203" spc="-41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VRAI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365" y="502598"/>
            <a:ext cx="1449106" cy="47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3203" spc="-41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Fausse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9300" y="2249917"/>
            <a:ext cx="1121220" cy="458993"/>
          </a:xfrm>
          <a:custGeom>
            <a:avLst/>
            <a:gdLst/>
            <a:ahLst/>
            <a:cxnLst/>
            <a:rect r="r" b="b" t="t" l="l"/>
            <a:pathLst>
              <a:path h="458993" w="1121220">
                <a:moveTo>
                  <a:pt x="0" y="0"/>
                </a:moveTo>
                <a:lnTo>
                  <a:pt x="1121220" y="0"/>
                </a:lnTo>
                <a:lnTo>
                  <a:pt x="1121220" y="458993"/>
                </a:lnTo>
                <a:lnTo>
                  <a:pt x="0" y="458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582" t="-119820" r="-76582" b="-19220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97124" y="2301757"/>
            <a:ext cx="621878" cy="562800"/>
          </a:xfrm>
          <a:custGeom>
            <a:avLst/>
            <a:gdLst/>
            <a:ahLst/>
            <a:cxnLst/>
            <a:rect r="r" b="b" t="t" l="l"/>
            <a:pathLst>
              <a:path h="562800" w="621878">
                <a:moveTo>
                  <a:pt x="0" y="0"/>
                </a:moveTo>
                <a:lnTo>
                  <a:pt x="621879" y="0"/>
                </a:lnTo>
                <a:lnTo>
                  <a:pt x="621879" y="562800"/>
                </a:lnTo>
                <a:lnTo>
                  <a:pt x="0" y="5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350" y="528953"/>
            <a:ext cx="3009900" cy="233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C’est pourquoi </a:t>
            </a:r>
          </a:p>
          <a:p>
            <a:pPr algn="l">
              <a:lnSpc>
                <a:spcPts val="3781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les mensonges éhontés peuvent tout de même </a:t>
            </a:r>
          </a:p>
          <a:p>
            <a:pPr algn="l">
              <a:lnSpc>
                <a:spcPts val="3781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être un peu </a:t>
            </a:r>
          </a:p>
          <a:p>
            <a:pPr algn="l">
              <a:lnSpc>
                <a:spcPts val="3781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payants.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9300" y="2249917"/>
            <a:ext cx="1121220" cy="458993"/>
          </a:xfrm>
          <a:custGeom>
            <a:avLst/>
            <a:gdLst/>
            <a:ahLst/>
            <a:cxnLst/>
            <a:rect r="r" b="b" t="t" l="l"/>
            <a:pathLst>
              <a:path h="458993" w="1121220">
                <a:moveTo>
                  <a:pt x="0" y="0"/>
                </a:moveTo>
                <a:lnTo>
                  <a:pt x="1121220" y="0"/>
                </a:lnTo>
                <a:lnTo>
                  <a:pt x="1121220" y="458993"/>
                </a:lnTo>
                <a:lnTo>
                  <a:pt x="0" y="458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582" t="-119820" r="-76582" b="-19220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97124" y="2301757"/>
            <a:ext cx="621878" cy="562800"/>
          </a:xfrm>
          <a:custGeom>
            <a:avLst/>
            <a:gdLst/>
            <a:ahLst/>
            <a:cxnLst/>
            <a:rect r="r" b="b" t="t" l="l"/>
            <a:pathLst>
              <a:path h="562800" w="621878">
                <a:moveTo>
                  <a:pt x="0" y="0"/>
                </a:moveTo>
                <a:lnTo>
                  <a:pt x="621879" y="0"/>
                </a:lnTo>
                <a:lnTo>
                  <a:pt x="621879" y="562800"/>
                </a:lnTo>
                <a:lnTo>
                  <a:pt x="0" y="5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350" y="108235"/>
            <a:ext cx="446870" cy="394363"/>
          </a:xfrm>
          <a:custGeom>
            <a:avLst/>
            <a:gdLst/>
            <a:ahLst/>
            <a:cxnLst/>
            <a:rect r="r" b="b" t="t" l="l"/>
            <a:pathLst>
              <a:path h="394363" w="446870">
                <a:moveTo>
                  <a:pt x="0" y="0"/>
                </a:moveTo>
                <a:lnTo>
                  <a:pt x="446869" y="0"/>
                </a:lnTo>
                <a:lnTo>
                  <a:pt x="446869" y="394363"/>
                </a:lnTo>
                <a:lnTo>
                  <a:pt x="0" y="39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5062" y="108235"/>
            <a:ext cx="446870" cy="394363"/>
          </a:xfrm>
          <a:custGeom>
            <a:avLst/>
            <a:gdLst/>
            <a:ahLst/>
            <a:cxnLst/>
            <a:rect r="r" b="b" t="t" l="l"/>
            <a:pathLst>
              <a:path h="394363" w="446870">
                <a:moveTo>
                  <a:pt x="0" y="0"/>
                </a:moveTo>
                <a:lnTo>
                  <a:pt x="446870" y="0"/>
                </a:lnTo>
                <a:lnTo>
                  <a:pt x="446870" y="394363"/>
                </a:lnTo>
                <a:lnTo>
                  <a:pt x="0" y="39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7207" y="108235"/>
            <a:ext cx="446870" cy="394363"/>
          </a:xfrm>
          <a:custGeom>
            <a:avLst/>
            <a:gdLst/>
            <a:ahLst/>
            <a:cxnLst/>
            <a:rect r="r" b="b" t="t" l="l"/>
            <a:pathLst>
              <a:path h="394363" w="446870">
                <a:moveTo>
                  <a:pt x="0" y="0"/>
                </a:moveTo>
                <a:lnTo>
                  <a:pt x="446870" y="0"/>
                </a:lnTo>
                <a:lnTo>
                  <a:pt x="446870" y="394363"/>
                </a:lnTo>
                <a:lnTo>
                  <a:pt x="0" y="39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89352" y="108235"/>
            <a:ext cx="446870" cy="394363"/>
          </a:xfrm>
          <a:custGeom>
            <a:avLst/>
            <a:gdLst/>
            <a:ahLst/>
            <a:cxnLst/>
            <a:rect r="r" b="b" t="t" l="l"/>
            <a:pathLst>
              <a:path h="394363" w="446870">
                <a:moveTo>
                  <a:pt x="0" y="0"/>
                </a:moveTo>
                <a:lnTo>
                  <a:pt x="446870" y="0"/>
                </a:lnTo>
                <a:lnTo>
                  <a:pt x="446870" y="394363"/>
                </a:lnTo>
                <a:lnTo>
                  <a:pt x="0" y="39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5683" y="1121617"/>
            <a:ext cx="1886672" cy="102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0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Il en restera toujours quelque chose.”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930298" y="119524"/>
            <a:ext cx="1361570" cy="1998635"/>
          </a:xfrm>
          <a:custGeom>
            <a:avLst/>
            <a:gdLst/>
            <a:ahLst/>
            <a:cxnLst/>
            <a:rect r="r" b="b" t="t" l="l"/>
            <a:pathLst>
              <a:path h="1998635" w="1361570">
                <a:moveTo>
                  <a:pt x="0" y="0"/>
                </a:moveTo>
                <a:lnTo>
                  <a:pt x="1361570" y="0"/>
                </a:lnTo>
                <a:lnTo>
                  <a:pt x="1361570" y="1998634"/>
                </a:lnTo>
                <a:lnTo>
                  <a:pt x="0" y="1998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520" y="170326"/>
            <a:ext cx="2168674" cy="47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3203" spc="-41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Calomniez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682" y="644583"/>
            <a:ext cx="2168674" cy="47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3203" spc="-41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Calomniez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1301" y="2380400"/>
            <a:ext cx="2248993" cy="32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7"/>
              </a:lnSpc>
            </a:pPr>
            <a:r>
              <a:rPr lang="en-US" sz="1290" spc="-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(attribué au philosophe britannique Francis Bacon)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81" y="69492"/>
            <a:ext cx="140403" cy="33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0"/>
              </a:lnSpc>
            </a:pPr>
            <a:r>
              <a:rPr lang="en-US" sz="1726" spc="-2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DAGejkuOBl4</dc:identifier>
  <dcterms:modified xsi:type="dcterms:W3CDTF">2011-08-01T06:04:30Z</dcterms:modified>
  <cp:revision>1</cp:revision>
  <dc:title>Influence continue</dc:title>
</cp:coreProperties>
</file>